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5E0C-EF0E-43B4-8100-EEE6F15C0217}" type="datetimeFigureOut">
              <a:rPr lang="it-IT" smtClean="0"/>
              <a:t>06/11/2012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A570-A578-4150-873D-8A37EB524B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5E0C-EF0E-43B4-8100-EEE6F15C0217}" type="datetimeFigureOut">
              <a:rPr lang="it-IT" smtClean="0"/>
              <a:t>06/11/2012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A570-A578-4150-873D-8A37EB524B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5E0C-EF0E-43B4-8100-EEE6F15C0217}" type="datetimeFigureOut">
              <a:rPr lang="it-IT" smtClean="0"/>
              <a:t>06/11/2012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A570-A578-4150-873D-8A37EB524B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5E0C-EF0E-43B4-8100-EEE6F15C0217}" type="datetimeFigureOut">
              <a:rPr lang="it-IT" smtClean="0"/>
              <a:t>06/11/2012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A570-A578-4150-873D-8A37EB524B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5E0C-EF0E-43B4-8100-EEE6F15C0217}" type="datetimeFigureOut">
              <a:rPr lang="it-IT" smtClean="0"/>
              <a:t>06/11/2012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A570-A578-4150-873D-8A37EB524B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5E0C-EF0E-43B4-8100-EEE6F15C0217}" type="datetimeFigureOut">
              <a:rPr lang="it-IT" smtClean="0"/>
              <a:t>06/11/2012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A570-A578-4150-873D-8A37EB524B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5E0C-EF0E-43B4-8100-EEE6F15C0217}" type="datetimeFigureOut">
              <a:rPr lang="it-IT" smtClean="0"/>
              <a:t>06/11/2012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A570-A578-4150-873D-8A37EB524B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5E0C-EF0E-43B4-8100-EEE6F15C0217}" type="datetimeFigureOut">
              <a:rPr lang="it-IT" smtClean="0"/>
              <a:t>06/11/2012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A570-A578-4150-873D-8A37EB524B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5E0C-EF0E-43B4-8100-EEE6F15C0217}" type="datetimeFigureOut">
              <a:rPr lang="it-IT" smtClean="0"/>
              <a:t>06/11/2012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A570-A578-4150-873D-8A37EB524B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5E0C-EF0E-43B4-8100-EEE6F15C0217}" type="datetimeFigureOut">
              <a:rPr lang="it-IT" smtClean="0"/>
              <a:t>06/11/2012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A570-A578-4150-873D-8A37EB524B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5E0C-EF0E-43B4-8100-EEE6F15C0217}" type="datetimeFigureOut">
              <a:rPr lang="it-IT" smtClean="0"/>
              <a:t>06/11/2012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1A570-A578-4150-873D-8A37EB524B4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B5E0C-EF0E-43B4-8100-EEE6F15C0217}" type="datetimeFigureOut">
              <a:rPr lang="it-IT" smtClean="0"/>
              <a:t>06/11/2012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A570-A578-4150-873D-8A37EB524B4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95536" y="404664"/>
            <a:ext cx="849694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Corte costituzionale: Sent. 170/1984 “</a:t>
            </a:r>
            <a:r>
              <a:rPr lang="it-IT" b="1" dirty="0" err="1"/>
              <a:t>Granital</a:t>
            </a:r>
            <a:r>
              <a:rPr lang="it-IT" b="1" dirty="0"/>
              <a:t>” – 1. rapporti tra i due ordinamenti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Vi </a:t>
            </a:r>
            <a:r>
              <a:rPr lang="it-IT" dirty="0" smtClean="0"/>
              <a:t>è </a:t>
            </a:r>
            <a:r>
              <a:rPr lang="it-IT" dirty="0"/>
              <a:t>un punto fermo nella costruzione giurisprudenziale dei rapporti fra diritto comunitario e diritto interno: </a:t>
            </a:r>
            <a:r>
              <a:rPr lang="it-IT" u="sng" dirty="0">
                <a:solidFill>
                  <a:schemeClr val="accent1">
                    <a:lumMod val="75000"/>
                  </a:schemeClr>
                </a:solidFill>
              </a:rPr>
              <a:t>i due sistemi sono configurati come autonomi e distinti</a:t>
            </a:r>
            <a:r>
              <a:rPr lang="it-IT" dirty="0"/>
              <a:t>, ancorché coordinati, secondo la </a:t>
            </a:r>
            <a:r>
              <a:rPr lang="it-IT" u="sng" dirty="0">
                <a:solidFill>
                  <a:schemeClr val="accent1">
                    <a:lumMod val="75000"/>
                  </a:schemeClr>
                </a:solidFill>
              </a:rPr>
              <a:t>ripartizione di competenza </a:t>
            </a:r>
            <a:r>
              <a:rPr lang="it-IT" dirty="0"/>
              <a:t>stabilita e garantita dal Trattato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Invero, l'accoglimento di tale principio, come si </a:t>
            </a:r>
            <a:r>
              <a:rPr lang="it-IT" dirty="0" smtClean="0"/>
              <a:t>è </a:t>
            </a:r>
            <a:r>
              <a:rPr lang="it-IT" dirty="0"/>
              <a:t>costantemente delineato nella giurisprudenza della Corte, presuppone che la fonte comunitaria appartenga ad altro ordinamento, diverso da quello statale. Le norme da essa derivanti vengono, in forza dell'art. 11 Cost., a ricevere </a:t>
            </a:r>
            <a:r>
              <a:rPr lang="it-IT" u="sng" dirty="0">
                <a:solidFill>
                  <a:schemeClr val="accent1">
                    <a:lumMod val="75000"/>
                  </a:schemeClr>
                </a:solidFill>
              </a:rPr>
              <a:t>diretta applicazione </a:t>
            </a:r>
            <a:r>
              <a:rPr lang="it-IT" dirty="0"/>
              <a:t>nel territorio italiano, ma </a:t>
            </a:r>
            <a:r>
              <a:rPr lang="it-IT" u="sng" dirty="0">
                <a:solidFill>
                  <a:schemeClr val="accent1">
                    <a:lumMod val="75000"/>
                  </a:schemeClr>
                </a:solidFill>
              </a:rPr>
              <a:t>rimangono estranee al sistema delle fonti interne</a:t>
            </a:r>
            <a:r>
              <a:rPr lang="it-IT" dirty="0"/>
              <a:t>: e se così é, esse non possono, a rigor di logica, essere valutate secondo gli schemi predisposti per la soluzione dei conflitti tra le norme del nostro ordinamento.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L'ordinamento della CEE e quello dello Stato, pur distinti ed autonomi, sono, come esige il Trattato di Roma, necessariamente coordinati; il coordinamento discende, a sua volta, dall'avere la legge di esecuzione del Trattato trasferito agli organi comunitari, in conformità dell'art. 11 Cost., le competenze che questi esercitano, beninteso nelle materie loro riservate.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117693"/>
            <a:ext cx="82809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Corte costituzionale: Sent. 170/1984 “</a:t>
            </a:r>
            <a:r>
              <a:rPr lang="it-IT" b="1" dirty="0" err="1"/>
              <a:t>Granital</a:t>
            </a:r>
            <a:r>
              <a:rPr lang="it-IT" b="1" dirty="0"/>
              <a:t>” – 2. effetti </a:t>
            </a:r>
            <a:r>
              <a:rPr lang="it-IT" b="1" dirty="0" smtClean="0"/>
              <a:t>giuridici</a:t>
            </a:r>
          </a:p>
          <a:p>
            <a:endParaRPr lang="it-IT" b="1" dirty="0"/>
          </a:p>
          <a:p>
            <a:r>
              <a:rPr lang="it-IT" dirty="0"/>
              <a:t>La distinzione fra il nostro ordinamento e quello della Comunità comporta, poi, che la normativa in discorso </a:t>
            </a:r>
            <a:r>
              <a:rPr lang="it-IT" u="sng" dirty="0">
                <a:solidFill>
                  <a:schemeClr val="accent1">
                    <a:lumMod val="75000"/>
                  </a:schemeClr>
                </a:solidFill>
              </a:rPr>
              <a:t>non entra a far parte del diritto interno</a:t>
            </a:r>
            <a:r>
              <a:rPr lang="it-IT" dirty="0"/>
              <a:t>, né viene per alcun verso soggetta al regime disposto per le leggi (e gli atti aventi forza di legge) dello </a:t>
            </a:r>
            <a:r>
              <a:rPr lang="it-IT" dirty="0" err="1"/>
              <a:t>Stato…</a:t>
            </a:r>
            <a:r>
              <a:rPr lang="it-IT" dirty="0"/>
              <a:t> l'ordinamento </a:t>
            </a:r>
            <a:r>
              <a:rPr lang="it-IT" dirty="0" err="1"/>
              <a:t>italiano…</a:t>
            </a:r>
            <a:r>
              <a:rPr lang="it-IT" dirty="0"/>
              <a:t> consente, appunto, che nel territorio nazionale il regolamento comunitario spieghi effetto in quanto tale e perché tale. A detto atto normativo sono attribuiti "</a:t>
            </a:r>
            <a:r>
              <a:rPr lang="it-IT" u="sng" dirty="0">
                <a:solidFill>
                  <a:schemeClr val="accent1">
                    <a:lumMod val="75000"/>
                  </a:schemeClr>
                </a:solidFill>
              </a:rPr>
              <a:t>forza e valore di legge</a:t>
            </a:r>
            <a:r>
              <a:rPr lang="it-IT" dirty="0"/>
              <a:t>", solo e propriamente nel senso che ad esso si riconosce l'efficacia di cui </a:t>
            </a:r>
            <a:r>
              <a:rPr lang="it-IT" dirty="0" smtClean="0"/>
              <a:t>è </a:t>
            </a:r>
            <a:r>
              <a:rPr lang="it-IT" dirty="0"/>
              <a:t>provvisto nell'ordinamento di origine.</a:t>
            </a:r>
          </a:p>
          <a:p>
            <a:r>
              <a:rPr lang="it-IT" dirty="0"/>
              <a:t>L'effetto connesso con la sua vigenza </a:t>
            </a:r>
            <a:r>
              <a:rPr lang="it-IT" dirty="0" smtClean="0"/>
              <a:t>è </a:t>
            </a:r>
            <a:r>
              <a:rPr lang="it-IT" dirty="0"/>
              <a:t>perciò quello, non già di </a:t>
            </a:r>
            <a:r>
              <a:rPr lang="it-IT" dirty="0" err="1"/>
              <a:t>caducare</a:t>
            </a:r>
            <a:r>
              <a:rPr lang="it-IT" dirty="0"/>
              <a:t>, nell'accezione propria del termine, la norma interna incompatibile, bensì di </a:t>
            </a:r>
            <a:r>
              <a:rPr lang="it-IT" u="sng" dirty="0">
                <a:solidFill>
                  <a:schemeClr val="accent1">
                    <a:lumMod val="75000"/>
                  </a:schemeClr>
                </a:solidFill>
              </a:rPr>
              <a:t>impedire che tale norma venga in rilievo per la definizione della controversia innanzi al giudice nazionale</a:t>
            </a:r>
            <a:r>
              <a:rPr lang="it-IT" dirty="0"/>
              <a:t>. In ogni caso, il fenomeno in parola va </a:t>
            </a:r>
            <a:r>
              <a:rPr lang="it-IT" u="sng" dirty="0">
                <a:solidFill>
                  <a:schemeClr val="accent1">
                    <a:lumMod val="75000"/>
                  </a:schemeClr>
                </a:solidFill>
              </a:rPr>
              <a:t>distinto dall'abrogazione</a:t>
            </a:r>
            <a:r>
              <a:rPr lang="it-IT" dirty="0"/>
              <a:t>, o da alcun altro effetto estintivo o derogatorio, che investe le norme all'interno dello stesso ordinamento statuale, e ad opera delle sue fonti.</a:t>
            </a:r>
          </a:p>
          <a:p>
            <a:r>
              <a:rPr lang="it-IT" dirty="0"/>
              <a:t>La conseguenza ora precisata opera però, nei confronti della fonte statuale, solo se e fino a quando il potere trasferito alla Comunità si estrinseca con una </a:t>
            </a:r>
            <a:r>
              <a:rPr lang="it-IT" u="sng" dirty="0" err="1">
                <a:solidFill>
                  <a:schemeClr val="accent1">
                    <a:lumMod val="75000"/>
                  </a:schemeClr>
                </a:solidFill>
              </a:rPr>
              <a:t>normazione</a:t>
            </a:r>
            <a:r>
              <a:rPr lang="it-IT" u="sng" dirty="0">
                <a:solidFill>
                  <a:schemeClr val="accent1">
                    <a:lumMod val="75000"/>
                  </a:schemeClr>
                </a:solidFill>
              </a:rPr>
              <a:t> compiuta e immediatamente applicabile dal giudice interno</a:t>
            </a:r>
            <a:r>
              <a:rPr lang="it-IT" dirty="0"/>
              <a:t>. Fuori dall'ambito materiale, e dai limiti temporali, in cui vige la disciplina comunitaria così configurata, la regola nazionale serba intatto il proprio valore e spiega la sua efficacia; e d'altronde, é appena il caso di aggiungere, essa soggiace al regime previsto per l'atto del legislatore ordinario, ivi incluso il </a:t>
            </a:r>
            <a:r>
              <a:rPr lang="it-IT" u="sng" dirty="0">
                <a:solidFill>
                  <a:schemeClr val="accent1">
                    <a:lumMod val="75000"/>
                  </a:schemeClr>
                </a:solidFill>
              </a:rPr>
              <a:t>controllo di costituzionalità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50</Words>
  <Application>Microsoft Office PowerPoint</Application>
  <PresentationFormat>Presentazione su schermo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1</cp:revision>
  <dcterms:created xsi:type="dcterms:W3CDTF">2012-11-06T09:53:19Z</dcterms:created>
  <dcterms:modified xsi:type="dcterms:W3CDTF">2012-11-06T11:39:30Z</dcterms:modified>
</cp:coreProperties>
</file>